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32"/>
  </p:notesMasterIdLst>
  <p:sldIdLst>
    <p:sldId id="259" r:id="rId5"/>
    <p:sldId id="260" r:id="rId6"/>
    <p:sldId id="262" r:id="rId7"/>
    <p:sldId id="263" r:id="rId8"/>
    <p:sldId id="261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56" r:id="rId17"/>
    <p:sldId id="282" r:id="rId18"/>
    <p:sldId id="265" r:id="rId19"/>
    <p:sldId id="278" r:id="rId20"/>
    <p:sldId id="279" r:id="rId21"/>
    <p:sldId id="280" r:id="rId22"/>
    <p:sldId id="277" r:id="rId23"/>
    <p:sldId id="284" r:id="rId24"/>
    <p:sldId id="272" r:id="rId25"/>
    <p:sldId id="273" r:id="rId26"/>
    <p:sldId id="274" r:id="rId27"/>
    <p:sldId id="285" r:id="rId28"/>
    <p:sldId id="275" r:id="rId29"/>
    <p:sldId id="276" r:id="rId30"/>
    <p:sldId id="281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6" autoAdjust="0"/>
    <p:restoredTop sz="76308" autoAdjust="0"/>
  </p:normalViewPr>
  <p:slideViewPr>
    <p:cSldViewPr snapToGrid="0">
      <p:cViewPr varScale="1">
        <p:scale>
          <a:sx n="84" d="100"/>
          <a:sy n="84" d="100"/>
        </p:scale>
        <p:origin x="1544" y="18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Orchestration (</a:t>
            </a:r>
            <a:r>
              <a:rPr lang="en-US" dirty="0" err="1"/>
              <a:t>DurableOrchestrationContext</a:t>
            </a:r>
            <a:r>
              <a:rPr lang="en-US" dirty="0"/>
              <a:t>)(extension)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 chaining – each await call creates a checkpoint of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Fan-out – execute multiple functions in parallel and manage the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Async</a:t>
            </a:r>
            <a:r>
              <a:rPr lang="en-US" dirty="0"/>
              <a:t> – state for long running operations and provide a webhook for query status – returned after you start a durable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Monitoring – opposite of </a:t>
            </a:r>
            <a:r>
              <a:rPr lang="en-US" dirty="0" err="1"/>
              <a:t>Async</a:t>
            </a:r>
            <a:r>
              <a:rPr lang="en-US" dirty="0"/>
              <a:t>.  Code can basically run until a condition is met  (while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Human – orchestrates workflow scenarios like approval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7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60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Monolithic – Enterprise Apps 3 </a:t>
            </a:r>
            <a:r>
              <a:rPr lang="en-US" sz="1000" dirty="0" err="1"/>
              <a:t>teir</a:t>
            </a:r>
            <a:r>
              <a:rPr lang="en-US" sz="1000" dirty="0"/>
              <a:t> (client, services, database)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Components – using small services vs pulling in large number of library or binaries that would require re-deployment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are independently deployable and scalable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could use different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could be managed by different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Business Capabilities – smaller focused teams (origination, processing, underwriting, servicing)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Products – Teams should own the product.  Not a separate project team and maintenance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Overhead – deploy, monitor, and provision more resources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Web Apps, Web Job, Docker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4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 runtime version 1.x -  Preview 2.x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1.x – Experimental languages (Python, PHP, </a:t>
            </a:r>
            <a:r>
              <a:rPr lang="en-US" dirty="0" err="1"/>
              <a:t>TypeScript</a:t>
            </a:r>
            <a:r>
              <a:rPr lang="en-US" dirty="0"/>
              <a:t>, Batch, Bash, </a:t>
            </a:r>
            <a:r>
              <a:rPr lang="en-US" dirty="0" err="1"/>
              <a:t>Powershell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blogs.msdn.microsoft.com</a:t>
            </a:r>
            <a:r>
              <a:rPr lang="en-US" dirty="0"/>
              <a:t>/</a:t>
            </a:r>
            <a:r>
              <a:rPr lang="en-US" dirty="0" err="1"/>
              <a:t>appserviceteam</a:t>
            </a:r>
            <a:r>
              <a:rPr lang="en-US" dirty="0"/>
              <a:t>/2017/09/25/develop-azure-functions-on-any-platform/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2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blogs.msdn.microsoft.com</a:t>
            </a:r>
            <a:r>
              <a:rPr lang="en-US" dirty="0"/>
              <a:t>/</a:t>
            </a:r>
            <a:r>
              <a:rPr lang="en-US" dirty="0" err="1"/>
              <a:t>appserviceteam</a:t>
            </a:r>
            <a:r>
              <a:rPr lang="en-US" dirty="0"/>
              <a:t>/2017/09/25/develop-azure-functions-on-any-platform/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Configured app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fetch-app-settings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FunctionAppName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storage fetch-connection-string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StorageAccountName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new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QueueTrigger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Let’s start by looking around the 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new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host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--get http://localhost:7071/api/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MyHttpTrigger?name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=Azure%20Rocks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--request POST http://localhost:7071/api/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MyHttpTrigger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--data '{"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name":"Azure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Rocks"}’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http://localhost:{port}/admin/functions/{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function_name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docs.microsoft.com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-us/azure/azure-functions/functions-reference-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csharp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Anonymous – no authentication is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 – function or host key is passed in the (code) query string </a:t>
            </a:r>
            <a:r>
              <a:rPr lang="en-US" dirty="0" err="1"/>
              <a:t>param</a:t>
            </a:r>
            <a:r>
              <a:rPr lang="en-US" dirty="0"/>
              <a:t> or x-functions-key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Admin – only a host key passed is accepted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 – only the master key is accepted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– requires a valid </a:t>
            </a:r>
            <a:r>
              <a:rPr lang="en-US" dirty="0" err="1"/>
              <a:t>auth</a:t>
            </a:r>
            <a:r>
              <a:rPr lang="en-US" dirty="0"/>
              <a:t> token (AAD Easy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Methods – get and post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Route – [name]/{id}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Route Constraints - 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aspnet</a:t>
            </a:r>
            <a:r>
              <a:rPr lang="en-US" dirty="0"/>
              <a:t>/web-api/overview/web-api-routing-and-actions/attribute-routing-in-web-api-2#constraints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"http": {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routePrefix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"api",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maxOutstandingRequests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20,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maxConcurrentRequests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10,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dynamicThrottlesEnabled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false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6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funcs</a:t>
            </a:r>
            <a:r>
              <a:rPr lang="en-US" dirty="0"/>
              <a:t>/gbc1</a:t>
            </a:r>
          </a:p>
          <a:p>
            <a:endParaRPr lang="en-US" dirty="0"/>
          </a:p>
          <a:p>
            <a:r>
              <a:rPr lang="en-US" dirty="0"/>
              <a:t>Publish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subscriptions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subscriptions set [</a:t>
            </a:r>
            <a:r>
              <a:rPr lang="en-US" dirty="0" err="1"/>
              <a:t>guid</a:t>
            </a:r>
            <a:r>
              <a:rPr lang="en-US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</a:t>
            </a:r>
            <a:r>
              <a:rPr lang="en-US" dirty="0" err="1"/>
              <a:t>functionapp</a:t>
            </a:r>
            <a:r>
              <a:rPr lang="en-US" dirty="0"/>
              <a:t>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err="1"/>
              <a:t>functionapp</a:t>
            </a:r>
            <a:r>
              <a:rPr lang="en-US" dirty="0"/>
              <a:t> in Azure (beta!!!!!!!!!!!)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</a:t>
            </a:r>
            <a:r>
              <a:rPr lang="en-US" dirty="0" err="1"/>
              <a:t>functionapp</a:t>
            </a:r>
            <a:r>
              <a:rPr lang="en-US" dirty="0"/>
              <a:t> publish &lt;</a:t>
            </a:r>
            <a:r>
              <a:rPr lang="en-US" dirty="0" err="1"/>
              <a:t>FunctionAppName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6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 userDrawn="1"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1403350"/>
            <a:ext cx="9875837" cy="642018"/>
          </a:xfrm>
          <a:prstGeom prst="rect">
            <a:avLst/>
          </a:prstGeom>
        </p:spPr>
        <p:txBody>
          <a:bodyPr/>
          <a:lstStyle>
            <a:lvl1pPr marL="0" marR="0" indent="0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 marL="336076" marR="0" lvl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9785614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and Custom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274391" y="1620253"/>
            <a:ext cx="11614318" cy="47805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6564381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5" name="Azure Light" descr="MS-Azure_rgb_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" descr="MS Logo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7" name="Azure Light" descr="MS-Azur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pic>
        <p:nvPicPr>
          <p:cNvPr id="4" name="Logo" descr="MS Logo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5" name="Azure Light" descr="MS-Azur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105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" descr="MS Logo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>
                <a:solidFill>
                  <a:schemeClr val="bg1">
                    <a:alpha val="99000"/>
                  </a:schemeClr>
                </a:solidFill>
              </a:rPr>
              <a:t>Click to edit Master title style</a:t>
            </a:r>
            <a:endParaRPr lang="en-US" sz="8798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97AA2-79F5-9640-838A-0E714FDD61D3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5" y="6501858"/>
            <a:ext cx="1486946" cy="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74" r:id="rId20"/>
    <p:sldLayoutId id="2147483775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8" r:id="rId27"/>
    <p:sldLayoutId id="2147483769" r:id="rId28"/>
    <p:sldLayoutId id="2147483770" r:id="rId29"/>
    <p:sldLayoutId id="2147483771" r:id="rId30"/>
    <p:sldLayoutId id="2147483773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co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tarr/azurebc2018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Shows/Azure-Friday/Durable-Functions-in-Azure-Func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Shows/Azure-Friday/Serverless-APIs-with-Azure-Function-Proxie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azure/azure-functions/functions-reference-csharp" TargetMode="External"/><Relationship Id="rId5" Type="http://schemas.openxmlformats.org/officeDocument/2006/relationships/hyperlink" Target="https://code.visualstudio.com/tutorials/functions-extension/getting-started" TargetMode="External"/><Relationship Id="rId4" Type="http://schemas.openxmlformats.org/officeDocument/2006/relationships/hyperlink" Target="https://blogs.msdn.microsoft.com/appserviceteam/2017/09/25/develop-azure-functions-on-any-platfor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serverless-computing-recipes-for-your-cloud-applications/?utm_source=vs_developer_news&amp;utm_medium=referr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wapi.co/" TargetMode="External"/><Relationship Id="rId4" Type="http://schemas.openxmlformats.org/officeDocument/2006/relationships/hyperlink" Target="https://martinfowler.com/articles/microservic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7FAA4-2D76-6846-B9DB-CA30B0ABF266}"/>
              </a:ext>
            </a:extLst>
          </p:cNvPr>
          <p:cNvSpPr txBox="1"/>
          <p:nvPr/>
        </p:nvSpPr>
        <p:spPr>
          <a:xfrm>
            <a:off x="0" y="2351315"/>
            <a:ext cx="12191999" cy="16743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141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Serverless</a:t>
            </a:r>
            <a:r>
              <a:rPr lang="en-US" sz="5400" dirty="0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 Computing</a:t>
            </a:r>
          </a:p>
          <a:p>
            <a:pPr algn="ctr" defTabSz="9141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Functions and Logic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721A3-C6F6-754D-B671-0BF894CF1E70}"/>
              </a:ext>
            </a:extLst>
          </p:cNvPr>
          <p:cNvSpPr txBox="1"/>
          <p:nvPr/>
        </p:nvSpPr>
        <p:spPr>
          <a:xfrm>
            <a:off x="-1" y="4219519"/>
            <a:ext cx="121919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Brian Starr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152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web application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Functions can power a single-page app. The app calls functions using the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 URL, saves user data, and decides what data to display. Or, do simple customizations, such as changing ad targeting by calling a function and passing it user profile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C0BF9-89E4-2443-9CCE-6D8AEC02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86" y="3893014"/>
            <a:ext cx="6769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018C7-005F-C941-B7DA-3F05C3FDBF85}"/>
              </a:ext>
            </a:extLst>
          </p:cNvPr>
          <p:cNvSpPr txBox="1"/>
          <p:nvPr/>
        </p:nvSpPr>
        <p:spPr>
          <a:xfrm>
            <a:off x="2593492" y="5326759"/>
            <a:ext cx="1464760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Loaded web page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calls </a:t>
            </a:r>
            <a:r>
              <a:rPr lang="en-US" sz="1200" dirty="0" err="1">
                <a:solidFill>
                  <a:schemeClr val="bg1"/>
                </a:solidFill>
              </a:rPr>
              <a:t>WebHook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460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mobile back ends</a:t>
            </a:r>
          </a:p>
          <a:p>
            <a:r>
              <a:rPr lang="en-US" dirty="0">
                <a:solidFill>
                  <a:schemeClr val="bg1"/>
                </a:solidFill>
              </a:rPr>
              <a:t>A mobile back end can be a set of HTTP APIs that are called from a mobile client using the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 URL. For example, a mobile application can capture an image, and then call a function to get an access token for uploading to blob storage. A second function is triggered by the blob upload and resizes the image to be mobile-friendly.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984FC-BA89-B54D-8D31-92A9D9A8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93" y="3652262"/>
            <a:ext cx="69977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B4DA6-B788-BB4E-8A2A-72A5A684E21A}"/>
              </a:ext>
            </a:extLst>
          </p:cNvPr>
          <p:cNvSpPr txBox="1"/>
          <p:nvPr/>
        </p:nvSpPr>
        <p:spPr>
          <a:xfrm>
            <a:off x="2681938" y="5299327"/>
            <a:ext cx="1393395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Photo taken and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WebHook</a:t>
            </a:r>
            <a:r>
              <a:rPr lang="en-US" sz="1200" dirty="0">
                <a:solidFill>
                  <a:schemeClr val="bg1"/>
                </a:solidFill>
              </a:rPr>
              <a:t> called</a:t>
            </a:r>
          </a:p>
        </p:txBody>
      </p:sp>
    </p:spTree>
    <p:extLst>
      <p:ext uri="{BB962C8B-B14F-4D97-AF65-F5344CB8AC3E}">
        <p14:creationId xmlns:p14="http://schemas.microsoft.com/office/powerpoint/2010/main" val="29406079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Real-time bot messaging</a:t>
            </a:r>
          </a:p>
          <a:p>
            <a:r>
              <a:rPr lang="en-US" dirty="0">
                <a:solidFill>
                  <a:schemeClr val="bg1"/>
                </a:solidFill>
              </a:rPr>
              <a:t>Use Functions to customize the behavior of a bot using a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. For example, create a function that processes a message using Cortana Analytics and call this function using Microsoft Bot Framework.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A47D7-A81B-0544-8E44-4D36862A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86" y="3375263"/>
            <a:ext cx="5524500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E5717-A21E-144C-8372-445153EDAAB0}"/>
              </a:ext>
            </a:extLst>
          </p:cNvPr>
          <p:cNvSpPr txBox="1"/>
          <p:nvPr/>
        </p:nvSpPr>
        <p:spPr>
          <a:xfrm>
            <a:off x="3196996" y="5683375"/>
            <a:ext cx="1224246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Message sent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To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CC9FA-2311-F540-A1E2-45C97A77DC1B}"/>
              </a:ext>
            </a:extLst>
          </p:cNvPr>
          <p:cNvSpPr txBox="1"/>
          <p:nvPr/>
        </p:nvSpPr>
        <p:spPr>
          <a:xfrm>
            <a:off x="7747226" y="5683375"/>
            <a:ext cx="1262397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Chatbot sends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5006542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Functions Core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29B8D-9314-2047-B30C-40FCC74AF6F3}"/>
              </a:ext>
            </a:extLst>
          </p:cNvPr>
          <p:cNvSpPr txBox="1"/>
          <p:nvPr/>
        </p:nvSpPr>
        <p:spPr>
          <a:xfrm>
            <a:off x="1111250" y="1817914"/>
            <a:ext cx="9927772" cy="336399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Install .NET Core 2.0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hlinkClick r:id="rId3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+mj-lt"/>
                <a:hlinkClick r:id="rId3"/>
              </a:rPr>
              <a:t>www.microsoft.com</a:t>
            </a:r>
            <a:r>
              <a:rPr lang="en-US" sz="2400" dirty="0">
                <a:solidFill>
                  <a:schemeClr val="bg1"/>
                </a:solidFill>
                <a:latin typeface="+mj-lt"/>
                <a:hlinkClick r:id="rId3"/>
              </a:rPr>
              <a:t>/net/core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Install Core Tools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MacOS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1485900" lvl="2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npm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install -g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azure-functions-core-tools@core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--unsafe-perm true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Windows</a:t>
            </a:r>
          </a:p>
          <a:p>
            <a:pPr marL="1485900" lvl="2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npm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install -g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azure-functions-core-tools@core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Functions CLI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29B8D-9314-2047-B30C-40FCC74AF6F3}"/>
              </a:ext>
            </a:extLst>
          </p:cNvPr>
          <p:cNvSpPr txBox="1"/>
          <p:nvPr/>
        </p:nvSpPr>
        <p:spPr>
          <a:xfrm>
            <a:off x="1111250" y="1817914"/>
            <a:ext cx="9927772" cy="35855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Initialize new project folder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init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 [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ProjectName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]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cd\[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ProjectName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]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Create a new function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new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new --language JavaScript --template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HttpTrigger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--name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MyHttpTrigger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Run Locally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host start</a:t>
            </a:r>
            <a:b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7669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HTTP - 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Anonymous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Function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Admin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System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264891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HTTP -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7851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Methods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Route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host.json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8948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C2A7D5-3469-9D46-9480-38838D7534D6}"/>
              </a:ext>
            </a:extLst>
          </p:cNvPr>
          <p:cNvSpPr txBox="1"/>
          <p:nvPr/>
        </p:nvSpPr>
        <p:spPr>
          <a:xfrm>
            <a:off x="1111250" y="1678898"/>
            <a:ext cx="7709162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hlinkClick r:id="rId3" tooltip="https://github.com/bastarr/azurebc2018.git"/>
              </a:rPr>
              <a:t>https://github.com/bastarr/azurebc2018.git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087480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Durable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330244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Function chaining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Fan-out/fan-in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Async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HTTP APIs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Monitoring</a:t>
            </a:r>
          </a:p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r>
              <a:rPr lang="en-US" sz="2000" dirty="0">
                <a:solidFill>
                  <a:schemeClr val="bg1"/>
                </a:solidFill>
                <a:latin typeface="+mj-lt"/>
                <a:hlinkClick r:id="rId3"/>
              </a:rPr>
              <a:t>https://channel9.msdn.com/Shows/Azure-Friday/Durable-Functions-in-Azure-Functions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4288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A9823AF-27AB-D341-8644-EB3CFA8FF533}"/>
              </a:ext>
            </a:extLst>
          </p:cNvPr>
          <p:cNvSpPr txBox="1">
            <a:spLocks/>
          </p:cNvSpPr>
          <p:nvPr/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13FC1270-A59C-B545-8271-A848DBEAF1CC}"/>
              </a:ext>
            </a:extLst>
          </p:cNvPr>
          <p:cNvSpPr txBox="1">
            <a:spLocks/>
          </p:cNvSpPr>
          <p:nvPr/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1">
            <a:noAutofit/>
          </a:bodyPr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 err="1">
                <a:sym typeface="Wingdings" panose="05000000000000000000" pitchFamily="2" charset="2"/>
              </a:rPr>
              <a:t>Microservices</a:t>
            </a: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 err="1">
                <a:sym typeface="Wingdings" panose="05000000000000000000" pitchFamily="2" charset="2"/>
              </a:rPr>
              <a:t>Serverless</a:t>
            </a:r>
            <a:r>
              <a:rPr lang="en-US" sz="4000" dirty="0">
                <a:sym typeface="Wingdings" panose="05000000000000000000" pitchFamily="2" charset="2"/>
              </a:rPr>
              <a:t> Computing</a:t>
            </a: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</a:t>
            </a:r>
            <a:r>
              <a:rPr lang="en-US" sz="4000" dirty="0" err="1">
                <a:sym typeface="Wingdings" panose="05000000000000000000" pitchFamily="2" charset="2"/>
              </a:rPr>
              <a:t>Serverless</a:t>
            </a:r>
            <a:r>
              <a:rPr lang="en-US" sz="4000" dirty="0">
                <a:sym typeface="Wingdings" panose="05000000000000000000" pitchFamily="2" charset="2"/>
              </a:rPr>
              <a:t> </a:t>
            </a:r>
            <a:r>
              <a:rPr lang="en-US" sz="4000" dirty="0" err="1">
                <a:sym typeface="Wingdings" panose="05000000000000000000" pitchFamily="2" charset="2"/>
              </a:rPr>
              <a:t>Compoments</a:t>
            </a: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Functions</a:t>
            </a: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Logic Apps</a:t>
            </a:r>
          </a:p>
          <a:p>
            <a:pPr marL="0" indent="0">
              <a:buClr>
                <a:srgbClr val="92D050"/>
              </a:buClr>
              <a:buNone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26274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Function Proxies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37856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Endpoints implemented by another resource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Break large APIs into multiple functions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Modify Request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Modify Response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Status Code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Status Message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Body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EBBB6-8162-4148-BD31-D017B3187BF1}"/>
              </a:ext>
            </a:extLst>
          </p:cNvPr>
          <p:cNvSpPr txBox="1"/>
          <p:nvPr/>
        </p:nvSpPr>
        <p:spPr>
          <a:xfrm>
            <a:off x="1111250" y="5435926"/>
            <a:ext cx="1053211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hlinkClick r:id="rId2"/>
              </a:rPr>
              <a:t>https://channel9.msdn.com/Shows/Azure-Friday/Serverless-APIs-with-Azure-Function-Proxies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097666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398878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Consumption Plan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Free monthly 1 million executions and 400,000 GB-s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$0.20 per million executions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$0.000016/GB-s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Multiply average memory (GB-s) by the time to execute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Rounding to nearest 128MB (max 1,536 MB)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Minimum execution 100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and 128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mb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5658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Logic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Serverless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Workflows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Scale of demand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Web-based interface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200+ built-in connectors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Event and triggers</a:t>
            </a:r>
          </a:p>
        </p:txBody>
      </p:sp>
    </p:spTree>
    <p:extLst>
      <p:ext uri="{BB962C8B-B14F-4D97-AF65-F5344CB8AC3E}">
        <p14:creationId xmlns:p14="http://schemas.microsoft.com/office/powerpoint/2010/main" val="278528756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43150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7851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$0.000025 per Action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$0.000125 per Standard Connector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$0.001 per Enterprise Connector</a:t>
            </a:r>
          </a:p>
        </p:txBody>
      </p:sp>
    </p:spTree>
    <p:extLst>
      <p:ext uri="{BB962C8B-B14F-4D97-AF65-F5344CB8AC3E}">
        <p14:creationId xmlns:p14="http://schemas.microsoft.com/office/powerpoint/2010/main" val="15060833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587891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D196D-64AA-E04A-BCA4-0A2F3E344DE5}"/>
              </a:ext>
            </a:extLst>
          </p:cNvPr>
          <p:cNvSpPr txBox="1"/>
          <p:nvPr/>
        </p:nvSpPr>
        <p:spPr>
          <a:xfrm>
            <a:off x="1111250" y="1817914"/>
            <a:ext cx="9927772" cy="39641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Azure Functions Documentations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3"/>
              </a:rPr>
              <a:t>https://docs.microsoft.com/en-us/azure/azure-functions/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Develop Azure Functions on any platform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4"/>
              </a:rPr>
              <a:t>https://blogs.msdn.microsoft.com/appserviceteam/2017/09/25/develop-azure-functions-on-any-platform/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Deploy to Azure with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VSCode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5"/>
              </a:rPr>
              <a:t>https://code.visualstudio.com/tutorials/functions-extension/getting-started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C# Script (.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csx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 developer reference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6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+mj-lt"/>
                <a:hlinkClick r:id="rId6"/>
              </a:rPr>
              <a:t>docs.microsoft.com</a:t>
            </a:r>
            <a:r>
              <a:rPr lang="en-US" dirty="0">
                <a:solidFill>
                  <a:schemeClr val="bg1"/>
                </a:solidFill>
                <a:latin typeface="+mj-lt"/>
                <a:hlinkClick r:id="rId6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+mj-lt"/>
                <a:hlinkClick r:id="rId6"/>
              </a:rPr>
              <a:t>en</a:t>
            </a:r>
            <a:r>
              <a:rPr lang="en-US" dirty="0">
                <a:solidFill>
                  <a:schemeClr val="bg1"/>
                </a:solidFill>
                <a:latin typeface="+mj-lt"/>
                <a:hlinkClick r:id="rId6"/>
              </a:rPr>
              <a:t>-us/azure/azure-functions/functions-reference-</a:t>
            </a:r>
            <a:r>
              <a:rPr lang="en-US" dirty="0" err="1">
                <a:solidFill>
                  <a:schemeClr val="bg1"/>
                </a:solidFill>
                <a:latin typeface="+mj-lt"/>
                <a:hlinkClick r:id="rId6"/>
              </a:rPr>
              <a:t>csharp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0499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D196D-64AA-E04A-BCA4-0A2F3E344DE5}"/>
              </a:ext>
            </a:extLst>
          </p:cNvPr>
          <p:cNvSpPr txBox="1"/>
          <p:nvPr/>
        </p:nvSpPr>
        <p:spPr>
          <a:xfrm>
            <a:off x="1111250" y="1817914"/>
            <a:ext cx="9927772" cy="388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4000" dirty="0">
                <a:solidFill>
                  <a:schemeClr val="bg1"/>
                </a:solidFill>
              </a:rPr>
              <a:t>Azure Serverless Cookbook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3"/>
              </a:rPr>
              <a:t>https://azure.microsoft.com/en-us/blog/serverless-computing-recipes-for-your-cloud-applications/?utm_source=vs_developer_news&amp;utm_medium=referral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Microservices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4"/>
              </a:rPr>
              <a:t>https://martinfowler.com/articles/microservices.html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Starwars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API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5"/>
              </a:rPr>
              <a:t>https://swapi.co/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9837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40841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An approach to developing a single application as a suite of small services, each running in its own process (machines or instances) and communicating with lightweight mechanisms, often an HTTP resource API (usually REST)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 i="1" dirty="0">
                <a:solidFill>
                  <a:schemeClr val="bg1"/>
                </a:solidFill>
              </a:rPr>
              <a:t>Martin Fowler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Components as services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Organized around business capabilities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Products not projects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Operational Overhead</a:t>
            </a:r>
          </a:p>
        </p:txBody>
      </p:sp>
    </p:spTree>
    <p:extLst>
      <p:ext uri="{BB962C8B-B14F-4D97-AF65-F5344CB8AC3E}">
        <p14:creationId xmlns:p14="http://schemas.microsoft.com/office/powerpoint/2010/main" val="1519619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</a:rPr>
              <a:t>FaaS</a:t>
            </a:r>
            <a:r>
              <a:rPr lang="en-US" sz="2800" dirty="0">
                <a:solidFill>
                  <a:schemeClr val="bg1"/>
                </a:solidFill>
              </a:rPr>
              <a:t> (Function as a Service)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Smaller units of work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Abstraction of servers, infrastructure, and operating systems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Dynamic event-driven scaling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Billing based on resources consumed or code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38051471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8EB02-822B-B34F-AA58-6B61518B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21" y="1696901"/>
            <a:ext cx="7254240" cy="40805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88DACA-C456-BB4A-A92E-E16F1076C3DB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Components</a:t>
            </a:r>
          </a:p>
        </p:txBody>
      </p:sp>
    </p:spTree>
    <p:extLst>
      <p:ext uri="{BB962C8B-B14F-4D97-AF65-F5344CB8AC3E}">
        <p14:creationId xmlns:p14="http://schemas.microsoft.com/office/powerpoint/2010/main" val="3712230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Scale of demand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Event and triggers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Web-based interface or upload pre-compiled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JavaScript, C#, F#, and Java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Pay for what you use</a:t>
            </a:r>
          </a:p>
        </p:txBody>
      </p:sp>
    </p:spTree>
    <p:extLst>
      <p:ext uri="{BB962C8B-B14F-4D97-AF65-F5344CB8AC3E}">
        <p14:creationId xmlns:p14="http://schemas.microsoft.com/office/powerpoint/2010/main" val="298051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2803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Timer-based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an event based on a timer using </a:t>
            </a:r>
            <a:r>
              <a:rPr lang="en-US" dirty="0" err="1">
                <a:solidFill>
                  <a:schemeClr val="bg1"/>
                </a:solidFill>
              </a:rPr>
              <a:t>Cron</a:t>
            </a:r>
            <a:r>
              <a:rPr lang="en-US" dirty="0">
                <a:solidFill>
                  <a:schemeClr val="bg1"/>
                </a:solidFill>
              </a:rPr>
              <a:t> job syntax. For example, execute code that runs every 15 minutes and clean up a database table based on custom business logic.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B6F15-1A8C-2447-AECB-3551B9A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2" y="3616016"/>
            <a:ext cx="6591300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AAA02-76C7-B946-A981-D29E6DBD596E}"/>
              </a:ext>
            </a:extLst>
          </p:cNvPr>
          <p:cNvSpPr txBox="1"/>
          <p:nvPr/>
        </p:nvSpPr>
        <p:spPr>
          <a:xfrm>
            <a:off x="2383180" y="4951855"/>
            <a:ext cx="1442190" cy="461665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Every 15 minutes</a:t>
            </a:r>
          </a:p>
        </p:txBody>
      </p:sp>
    </p:spTree>
    <p:extLst>
      <p:ext uri="{BB962C8B-B14F-4D97-AF65-F5344CB8AC3E}">
        <p14:creationId xmlns:p14="http://schemas.microsoft.com/office/powerpoint/2010/main" val="20722275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Azure service event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triggering an event based on an activity in an Azure service. For example, execute </a:t>
            </a:r>
            <a:r>
              <a:rPr lang="en-US" dirty="0" err="1">
                <a:solidFill>
                  <a:schemeClr val="bg1"/>
                </a:solidFill>
              </a:rPr>
              <a:t>serverless</a:t>
            </a:r>
            <a:r>
              <a:rPr lang="en-US" dirty="0">
                <a:solidFill>
                  <a:schemeClr val="bg1"/>
                </a:solidFill>
              </a:rPr>
              <a:t> code that reads newly discovered test log files in a Blob storage container, and transform this into a row in a SQL Database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E5C5-C406-0742-9723-3A7E8FC9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86" y="3375263"/>
            <a:ext cx="68707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03CB2-423C-5349-A654-81FAB78093B8}"/>
              </a:ext>
            </a:extLst>
          </p:cNvPr>
          <p:cNvSpPr txBox="1"/>
          <p:nvPr/>
        </p:nvSpPr>
        <p:spPr>
          <a:xfrm>
            <a:off x="2575204" y="5418199"/>
            <a:ext cx="1180580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File added to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42540896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SaaS event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triggers based on activity in a Software as a service (SaaS)-based application. For example, save a file in OneDrive, which triggers a function that uses the Microsoft Graph API to modify the spreadsheet, and creates additional charts and calculated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933F2-9CB1-5A46-B4D8-D5C33C2E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86" y="3375263"/>
            <a:ext cx="68453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29C70-81CA-6B40-8365-43C34060DDEC}"/>
              </a:ext>
            </a:extLst>
          </p:cNvPr>
          <p:cNvSpPr txBox="1"/>
          <p:nvPr/>
        </p:nvSpPr>
        <p:spPr>
          <a:xfrm>
            <a:off x="2465476" y="5285131"/>
            <a:ext cx="1378134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Excel file saved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To OneDrive</a:t>
            </a:r>
          </a:p>
        </p:txBody>
      </p:sp>
    </p:spTree>
    <p:extLst>
      <p:ext uri="{BB962C8B-B14F-4D97-AF65-F5344CB8AC3E}">
        <p14:creationId xmlns:p14="http://schemas.microsoft.com/office/powerpoint/2010/main" val="11567089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Custom 1">
      <a:dk1>
        <a:srgbClr val="343434"/>
      </a:dk1>
      <a:lt1>
        <a:srgbClr val="FFFFFF"/>
      </a:lt1>
      <a:dk2>
        <a:srgbClr val="004085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Event.potx" id="{A9559191-3FEA-4E36-B68B-97A5EF36C482}" vid="{1D1EC833-A45C-4B86-AD76-2F0B8E06CC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ee586e5-3c92-48eb-9898-42915e590a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AzureEvent</Template>
  <TotalTime>2209</TotalTime>
  <Words>1184</Words>
  <Application>Microsoft Macintosh PowerPoint</Application>
  <PresentationFormat>Widescreen</PresentationFormat>
  <Paragraphs>196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Wingdings</vt:lpstr>
      <vt:lpstr>1_Azure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Functions Core Tools</vt:lpstr>
      <vt:lpstr>Azure Functions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Sidney Andrews</dc:creator>
  <cp:lastModifiedBy>Brian Starr</cp:lastModifiedBy>
  <cp:revision>143</cp:revision>
  <cp:lastPrinted>2014-03-26T17:46:13Z</cp:lastPrinted>
  <dcterms:created xsi:type="dcterms:W3CDTF">2015-04-27T14:53:15Z</dcterms:created>
  <dcterms:modified xsi:type="dcterms:W3CDTF">2018-04-20T15:29:04Z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